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6" r:id="rId2"/>
    <p:sldId id="272" r:id="rId3"/>
    <p:sldId id="273" r:id="rId4"/>
    <p:sldId id="274" r:id="rId5"/>
    <p:sldId id="275" r:id="rId6"/>
    <p:sldId id="277" r:id="rId7"/>
    <p:sldId id="278" r:id="rId8"/>
    <p:sldId id="276" r:id="rId9"/>
    <p:sldId id="280" r:id="rId10"/>
    <p:sldId id="284" r:id="rId11"/>
    <p:sldId id="283" r:id="rId12"/>
    <p:sldId id="285" r:id="rId13"/>
    <p:sldId id="281" r:id="rId14"/>
    <p:sldId id="282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55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31:01.800" v="29" actId="790"/>
      <pc:docMkLst>
        <pc:docMk/>
      </pc:docMkLst>
      <pc:sldChg chg="modNotes">
        <pc:chgData name="Fake Test User" userId="SID-0" providerId="Test" clId="FakeClientId" dt="2018-12-05T07:28:07.320" v="1" actId="790"/>
        <pc:sldMkLst>
          <pc:docMk/>
          <pc:sldMk cId="1096358168" sldId="270"/>
        </pc:sldMkLst>
      </pc:sldChg>
      <pc:sldChg chg="modNotes">
        <pc:chgData name="Fake Test User" userId="SID-0" providerId="Test" clId="FakeClientId" dt="2018-12-05T07:28:09.929" v="2" actId="790"/>
        <pc:sldMkLst>
          <pc:docMk/>
          <pc:sldMk cId="3410528100" sldId="271"/>
        </pc:sldMkLst>
      </pc:sldChg>
      <pc:sldChg chg="modSp modNotes">
        <pc:chgData name="Fake Test User" userId="SID-0" providerId="Test" clId="FakeClientId" dt="2018-12-05T07:28:12.335" v="3" actId="790"/>
        <pc:sldMkLst>
          <pc:docMk/>
          <pc:sldMk cId="2057674307" sldId="272"/>
        </pc:sldMkLst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2" creationId="{00000000-0000-0000-0000-000000000000}"/>
          </ac:spMkLst>
        </pc:spChg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8-12-05T07:28:14.742" v="4" actId="790"/>
        <pc:sldMkLst>
          <pc:docMk/>
          <pc:sldMk cId="1794587301" sldId="273"/>
        </pc:sldMkLst>
      </pc:sldChg>
      <pc:sldChg chg="modNotes">
        <pc:chgData name="Fake Test User" userId="SID-0" providerId="Test" clId="FakeClientId" dt="2018-12-05T07:28:17.226" v="5" actId="790"/>
        <pc:sldMkLst>
          <pc:docMk/>
          <pc:sldMk cId="2493007523" sldId="274"/>
        </pc:sldMkLst>
      </pc:sldChg>
      <pc:sldChg chg="modNotes">
        <pc:chgData name="Fake Test User" userId="SID-0" providerId="Test" clId="FakeClientId" dt="2018-12-05T07:28:19.960" v="6" actId="790"/>
        <pc:sldMkLst>
          <pc:docMk/>
          <pc:sldMk cId="3629560857" sldId="275"/>
        </pc:sldMkLst>
      </pc:sldChg>
      <pc:sldChg chg="modNotes">
        <pc:chgData name="Fake Test User" userId="SID-0" providerId="Test" clId="FakeClientId" dt="2018-12-05T07:28:22.319" v="7" actId="790"/>
        <pc:sldMkLst>
          <pc:docMk/>
          <pc:sldMk cId="2494252465" sldId="276"/>
        </pc:sldMkLst>
      </pc:sldChg>
      <pc:sldChg chg="modNotes">
        <pc:chgData name="Fake Test User" userId="SID-0" providerId="Test" clId="FakeClientId" dt="2018-12-05T07:28:24.850" v="8" actId="790"/>
        <pc:sldMkLst>
          <pc:docMk/>
          <pc:sldMk cId="3801660654" sldId="277"/>
        </pc:sldMkLst>
      </pc:sldChg>
      <pc:sldChg chg="modNotes">
        <pc:chgData name="Fake Test User" userId="SID-0" providerId="Test" clId="FakeClientId" dt="2018-12-05T07:28:27.475" v="9" actId="790"/>
        <pc:sldMkLst>
          <pc:docMk/>
          <pc:sldMk cId="2519909124" sldId="278"/>
        </pc:sldMkLst>
      </pc:sldChg>
      <pc:sldChg chg="modNotes">
        <pc:chgData name="Fake Test User" userId="SID-0" providerId="Test" clId="FakeClientId" dt="2018-12-05T07:28:29.944" v="10" actId="790"/>
        <pc:sldMkLst>
          <pc:docMk/>
          <pc:sldMk cId="1216751560" sldId="279"/>
        </pc:sldMkLst>
      </pc:sldChg>
      <pc:sldChg chg="modNotes">
        <pc:chgData name="Fake Test User" userId="SID-0" providerId="Test" clId="FakeClientId" dt="2018-12-05T07:28:32.506" v="11" actId="790"/>
        <pc:sldMkLst>
          <pc:docMk/>
          <pc:sldMk cId="2303474947" sldId="280"/>
        </pc:sldMkLst>
      </pc:sldChg>
      <pc:sldChg chg="modNotes">
        <pc:chgData name="Fake Test User" userId="SID-0" providerId="Test" clId="FakeClientId" dt="2018-12-05T07:28:35.193" v="12" actId="790"/>
        <pc:sldMkLst>
          <pc:docMk/>
          <pc:sldMk cId="329787518" sldId="281"/>
        </pc:sldMkLst>
      </pc:sldChg>
      <pc:sldChg chg="modNotes">
        <pc:chgData name="Fake Test User" userId="SID-0" providerId="Test" clId="FakeClientId" dt="2018-12-05T07:28:37.865" v="13" actId="790"/>
        <pc:sldMkLst>
          <pc:docMk/>
          <pc:sldMk cId="2876187254" sldId="282"/>
        </pc:sldMkLst>
      </pc:sldChg>
      <pc:sldMasterChg chg="modSp modSldLayout">
        <pc:chgData name="Fake Test User" userId="SID-0" providerId="Test" clId="FakeClientId" dt="2018-12-05T07:30:12.984" v="27"/>
        <pc:sldMasterMkLst>
          <pc:docMk/>
          <pc:sldMasterMk cId="3012251994" sldId="2147483672"/>
        </pc:sldMasterMkLst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2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3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4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5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6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7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8" creationId="{00000000-0000-0000-0000-000000000000}"/>
          </ac:spMkLst>
        </pc:spChg>
        <pc:sldLayoutChg chg="modSp">
          <pc:chgData name="Fake Test User" userId="SID-0" providerId="Test" clId="FakeClientId" dt="2018-12-05T07:29:08.191" v="15" actId="790"/>
          <pc:sldLayoutMkLst>
            <pc:docMk/>
            <pc:sldMasterMk cId="3012251994" sldId="2147483672"/>
            <pc:sldLayoutMk cId="2794820782" sldId="2147483673"/>
          </pc:sldLayoutMkLst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0.363" v="16" actId="790"/>
          <pc:sldLayoutMkLst>
            <pc:docMk/>
            <pc:sldMasterMk cId="3012251994" sldId="2147483672"/>
            <pc:sldLayoutMk cId="3381064927" sldId="2147483674"/>
          </pc:sldLayoutMkLst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2.628" v="17" actId="790"/>
          <pc:sldLayoutMkLst>
            <pc:docMk/>
            <pc:sldMasterMk cId="3012251994" sldId="2147483672"/>
            <pc:sldLayoutMk cId="3415689626" sldId="2147483675"/>
          </pc:sldLayoutMkLst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03.140" v="26"/>
          <pc:sldLayoutMkLst>
            <pc:docMk/>
            <pc:sldMasterMk cId="3012251994" sldId="2147483672"/>
            <pc:sldLayoutMk cId="2533336930" sldId="2147483676"/>
          </pc:sldLayoutMkLst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03.140" v="26"/>
            <ac:spMkLst>
              <pc:docMk/>
              <pc:sldMasterMk cId="3012251994" sldId="2147483672"/>
              <pc:sldLayoutMk cId="2533336930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12.984" v="27"/>
          <pc:sldLayoutMkLst>
            <pc:docMk/>
            <pc:sldMasterMk cId="3012251994" sldId="2147483672"/>
            <pc:sldLayoutMk cId="3244593729" sldId="2147483677"/>
          </pc:sldLayoutMkLst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12.984" v="27"/>
            <ac:spMkLst>
              <pc:docMk/>
              <pc:sldMasterMk cId="3012251994" sldId="2147483672"/>
              <pc:sldLayoutMk cId="3244593729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1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9.628" v="20" actId="790"/>
          <pc:sldLayoutMkLst>
            <pc:docMk/>
            <pc:sldMasterMk cId="3012251994" sldId="2147483672"/>
            <pc:sldLayoutMk cId="3067989198" sldId="2147483678"/>
          </pc:sldLayoutMkLst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1.753" v="21" actId="790"/>
          <pc:sldLayoutMkLst>
            <pc:docMk/>
            <pc:sldMasterMk cId="3012251994" sldId="2147483672"/>
            <pc:sldLayoutMk cId="546002789" sldId="2147483679"/>
          </pc:sldLayoutMkLst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3.768" v="22" actId="790"/>
          <pc:sldLayoutMkLst>
            <pc:docMk/>
            <pc:sldMasterMk cId="3012251994" sldId="2147483672"/>
            <pc:sldLayoutMk cId="307785903" sldId="2147483680"/>
          </pc:sldLayoutMkLst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5.705" v="23" actId="790"/>
          <pc:sldLayoutMkLst>
            <pc:docMk/>
            <pc:sldMasterMk cId="3012251994" sldId="2147483672"/>
            <pc:sldLayoutMk cId="3655479332" sldId="2147483681"/>
          </pc:sldLayoutMkLst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7.642" v="24" actId="790"/>
          <pc:sldLayoutMkLst>
            <pc:docMk/>
            <pc:sldMasterMk cId="3012251994" sldId="2147483672"/>
            <pc:sldLayoutMk cId="4172995853" sldId="2147483682"/>
          </pc:sldLayoutMkLst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9.690" v="25" actId="790"/>
          <pc:sldLayoutMkLst>
            <pc:docMk/>
            <pc:sldMasterMk cId="3012251994" sldId="2147483672"/>
            <pc:sldLayoutMk cId="3711999067" sldId="2147483683"/>
          </pc:sldLayoutMkLst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3171B5-48F9-4FFB-A817-BC4D33859677}" type="datetime1">
              <a:rPr lang="ru-RU" smtClean="0"/>
              <a:pPr rtl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D9163A-2900-4A29-99B9-D82C107AA7E5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DF1C5CE-222C-4659-9A99-B99FC42AF6E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8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4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5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1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9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6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5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9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8479EA98-6950-4FB2-825B-D2224441045B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EE148-78B3-4337-BA51-5FEA40509753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2DC23-5D16-412E-9D55-89F16452449D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D6063-6050-4E00-AA84-FA51406C4F82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8" name="Овал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9" name="Овал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3E583-48A8-46E5-BE84-CCD7454F0FBE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 rtl="0"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23E2F-F2AE-492D-BBDD-7113E2D28A62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2DCCF-4547-478A-8A0B-8D27062CF997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F35B8-E22E-4014-8735-C02EB2E09118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9C209E-D922-4909-B136-B781D92656A8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9D820-843E-445A-8944-B7FD4131499C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27523-D1CB-4612-B873-1A373DD24AED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ru-RU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AABF512C-9995-4D7A-8361-AD0FFCED8AE6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/>
          <a:stretch/>
        </p:blipFill>
        <p:spPr>
          <a:xfrm>
            <a:off x="0" y="-20689"/>
            <a:ext cx="12203900" cy="68786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67" y="3501008"/>
            <a:ext cx="10273141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ГИБРИДНОЕ ОБУЧЕНИЕ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0459" y="260649"/>
            <a:ext cx="978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/>
              <a:t>Калужский институт (филиал)</a:t>
            </a:r>
            <a:endParaRPr lang="ru-RU" dirty="0"/>
          </a:p>
          <a:p>
            <a:pPr algn="ctr"/>
            <a:r>
              <a:rPr lang="ru-RU" b="1" cap="all" dirty="0" smtClean="0"/>
              <a:t>АНО ВО московского </a:t>
            </a:r>
            <a:r>
              <a:rPr lang="ru-RU" b="1" cap="all" dirty="0"/>
              <a:t>гуманитарно-экономического </a:t>
            </a:r>
            <a:r>
              <a:rPr lang="ru-RU" b="1" cap="all" dirty="0" smtClean="0"/>
              <a:t>университета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1585" y="1916833"/>
            <a:ext cx="662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Международная научно-теоретическая конференция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917" y="6165304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Калуга, 2023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391477" y="2556629"/>
            <a:ext cx="1017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«Молодежь 21-го столетия: технологии и качество в современной науке и образовании»</a:t>
            </a:r>
          </a:p>
        </p:txBody>
      </p:sp>
      <p:pic>
        <p:nvPicPr>
          <p:cNvPr id="1026" name="Picture 2" descr="Калужский Институт (филиал) Автономной некоммерческой организации высшего образования Московского гуманитарно - экономического университета - высшее экономическое и юридическое образование в Калу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908719"/>
            <a:ext cx="4485750" cy="1191929"/>
          </a:xfrm>
          <a:prstGeom prst="rect">
            <a:avLst/>
          </a:prstGeom>
          <a:noFill/>
        </p:spPr>
      </p:pic>
      <p:pic>
        <p:nvPicPr>
          <p:cNvPr id="1028" name="Picture 4" descr="МГЭУ - Московский гуманитарно-экономически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908721"/>
            <a:ext cx="5472608" cy="1184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227118" y="4497021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Теплинский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ЮДС-20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Погосян А.П.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4" y="112146"/>
            <a:ext cx="9005455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Заключение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344102" cy="5116483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latin typeface="+mj-lt"/>
              </a:rPr>
              <a:t>ГО - Тенденция современного образования</a:t>
            </a:r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ГО – гибкость, доступность, </a:t>
            </a:r>
            <a:r>
              <a:rPr lang="ru-RU" b="1" dirty="0" err="1" smtClean="0">
                <a:latin typeface="+mj-lt"/>
              </a:rPr>
              <a:t>персонализация</a:t>
            </a:r>
            <a:r>
              <a:rPr lang="ru-RU" b="1" dirty="0" smtClean="0">
                <a:latin typeface="+mj-lt"/>
              </a:rPr>
              <a:t> </a:t>
            </a:r>
          </a:p>
          <a:p>
            <a:r>
              <a:rPr lang="ru-RU" b="1" dirty="0" smtClean="0">
                <a:latin typeface="+mj-lt"/>
              </a:rPr>
              <a:t>ГО – потребность в самодисциплине, технические проблемы, уменьшение личного общения</a:t>
            </a:r>
          </a:p>
          <a:p>
            <a:r>
              <a:rPr lang="ru-RU" b="1" dirty="0" smtClean="0">
                <a:latin typeface="+mj-lt"/>
              </a:rPr>
              <a:t>ГО – будущая реальность.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916" y="1927653"/>
            <a:ext cx="1083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+mj-lt"/>
              </a:rPr>
              <a:t>СПАСИБО ЗА ВНИМАНИЕ!</a:t>
            </a:r>
            <a:endParaRPr lang="ru-RU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30" y="411892"/>
            <a:ext cx="10098947" cy="1188308"/>
          </a:xfrm>
        </p:spPr>
        <p:txBody>
          <a:bodyPr rtlCol="0"/>
          <a:lstStyle/>
          <a:p>
            <a:pPr rtl="0"/>
            <a:r>
              <a:rPr lang="ru-RU" b="1" dirty="0" smtClean="0"/>
              <a:t>Гибридное обучение (ГО)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+mj-lt"/>
              </a:rPr>
              <a:t>синхронное </a:t>
            </a:r>
            <a:r>
              <a:rPr lang="ru-RU" sz="3200" dirty="0">
                <a:latin typeface="+mj-lt"/>
              </a:rPr>
              <a:t>обучение онлайн- и офлайн-студентов в специальных гибридных аудиториях, а также возможность асинхронного обучения онлайн-студентов.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2" y="3294039"/>
            <a:ext cx="6092581" cy="3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Исторический обзор гибридного обучения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-RU" b="1" dirty="0"/>
              <a:t>До 20-го века</a:t>
            </a:r>
            <a:r>
              <a:rPr lang="ru-RU" dirty="0"/>
              <a:t>: Смешанное обучение, в примитивной форме, существовало на протяжении многих веков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/>
              <a:t>20-й век</a:t>
            </a:r>
            <a:r>
              <a:rPr lang="ru-RU" dirty="0"/>
              <a:t>: Введение радио и телевидения в образование в середине 20-го века привело к первым формам дистанционного обучения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/>
              <a:t>Конец 20-го века</a:t>
            </a:r>
            <a:r>
              <a:rPr lang="ru-RU" dirty="0"/>
              <a:t>: С появлением интернета и цифровых технологий образование начало стремительно трансформироваться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/>
              <a:t>Начало 21-го века</a:t>
            </a:r>
            <a:r>
              <a:rPr lang="ru-RU" dirty="0"/>
              <a:t>: С развитием интернет-технологий и появлением новых образовательных </a:t>
            </a:r>
            <a:r>
              <a:rPr lang="ru-RU" dirty="0" smtClean="0"/>
              <a:t>платформ</a:t>
            </a:r>
            <a:r>
              <a:rPr lang="en-US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ниверситеты </a:t>
            </a:r>
            <a:r>
              <a:rPr lang="ru-RU" dirty="0"/>
              <a:t>и школы начали использовать комбинацию онлайн- и </a:t>
            </a:r>
            <a:r>
              <a:rPr lang="ru-RU" dirty="0" err="1"/>
              <a:t>оффлайн</a:t>
            </a:r>
            <a:r>
              <a:rPr lang="ru-RU" dirty="0"/>
              <a:t>-методов для </a:t>
            </a:r>
            <a:r>
              <a:rPr lang="ru-RU" dirty="0" smtClean="0"/>
              <a:t>обучения</a:t>
            </a:r>
          </a:p>
          <a:p>
            <a:r>
              <a:rPr lang="ru-RU" b="1" dirty="0"/>
              <a:t>Современность</a:t>
            </a:r>
            <a:r>
              <a:rPr lang="ru-RU" dirty="0"/>
              <a:t>: Гибридное обучение стало ключевым элементом образовательной практики во многих учебных заведениях по всему миру.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Методология гибридного обучения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+mj-lt"/>
              </a:rPr>
              <a:t>Гибридное обучение объединяет традиционные формы обучения в классе и онлайн-обучение. Онлайн-компонент может включать в себя видео-лекции, дискуссии в интернете, онлайн-тесты и задания, а также самостоятельное изучение материалов. </a:t>
            </a:r>
            <a:r>
              <a:rPr lang="ru-RU" sz="3200" dirty="0" err="1">
                <a:latin typeface="+mj-lt"/>
              </a:rPr>
              <a:t>Оффлайн</a:t>
            </a:r>
            <a:r>
              <a:rPr lang="ru-RU" sz="3200" dirty="0">
                <a:latin typeface="+mj-lt"/>
              </a:rPr>
              <a:t>-компонент обычно включает в себя традиционное обучение в классе, семинары, практические занятия и работу в группах.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" y="-615143"/>
            <a:ext cx="11582400" cy="1911927"/>
          </a:xfrm>
        </p:spPr>
        <p:txBody>
          <a:bodyPr rtlCol="0"/>
          <a:lstStyle/>
          <a:p>
            <a:pPr rtl="0"/>
            <a:r>
              <a:rPr lang="ru-RU" dirty="0" smtClean="0"/>
              <a:t>Формы гибридного обучения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215" y="1285103"/>
            <a:ext cx="10972800" cy="5398013"/>
          </a:xfrm>
        </p:spPr>
        <p:txBody>
          <a:bodyPr rtlCol="0"/>
          <a:lstStyle/>
          <a:p>
            <a:r>
              <a:rPr lang="ru-RU" b="1" dirty="0" smtClean="0">
                <a:latin typeface="+mj-lt"/>
              </a:rPr>
              <a:t>Обратный класс (</a:t>
            </a:r>
            <a:r>
              <a:rPr lang="ru-RU" b="1" dirty="0" err="1">
                <a:latin typeface="+mj-lt"/>
              </a:rPr>
              <a:t>Flipped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Classroom</a:t>
            </a:r>
            <a:r>
              <a:rPr lang="ru-RU" b="1" dirty="0">
                <a:latin typeface="+mj-lt"/>
              </a:rPr>
              <a:t>)</a:t>
            </a:r>
            <a:r>
              <a:rPr lang="ru-RU" dirty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материалы </a:t>
            </a:r>
            <a:r>
              <a:rPr lang="ru-RU" dirty="0" smtClean="0">
                <a:latin typeface="+mj-lt"/>
              </a:rPr>
              <a:t>изучаются дома</a:t>
            </a:r>
            <a:r>
              <a:rPr lang="ru-RU" dirty="0">
                <a:latin typeface="+mj-lt"/>
              </a:rPr>
              <a:t>, а затем </a:t>
            </a:r>
            <a:r>
              <a:rPr lang="ru-RU" dirty="0" smtClean="0">
                <a:latin typeface="+mj-lt"/>
              </a:rPr>
              <a:t>применяются </a:t>
            </a:r>
            <a:r>
              <a:rPr lang="ru-RU" dirty="0">
                <a:latin typeface="+mj-lt"/>
              </a:rPr>
              <a:t>на практике </a:t>
            </a:r>
            <a:r>
              <a:rPr lang="ru-RU" dirty="0" smtClean="0">
                <a:latin typeface="+mj-lt"/>
              </a:rPr>
              <a:t>и на </a:t>
            </a:r>
            <a:r>
              <a:rPr lang="ru-RU" dirty="0">
                <a:latin typeface="+mj-lt"/>
              </a:rPr>
              <a:t>занятиях в </a:t>
            </a:r>
            <a:r>
              <a:rPr lang="ru-RU" dirty="0" smtClean="0">
                <a:latin typeface="+mj-lt"/>
              </a:rPr>
              <a:t>аудитории.</a:t>
            </a:r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Гибкий класс </a:t>
            </a:r>
            <a:r>
              <a:rPr lang="ru-RU" b="1" dirty="0">
                <a:latin typeface="+mj-lt"/>
              </a:rPr>
              <a:t>(</a:t>
            </a:r>
            <a:r>
              <a:rPr lang="ru-RU" b="1" dirty="0" err="1">
                <a:latin typeface="+mj-lt"/>
              </a:rPr>
              <a:t>Flex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Model</a:t>
            </a:r>
            <a:r>
              <a:rPr lang="ru-RU" b="1" dirty="0">
                <a:latin typeface="+mj-lt"/>
              </a:rPr>
              <a:t>)</a:t>
            </a:r>
            <a:r>
              <a:rPr lang="ru-RU" dirty="0">
                <a:latin typeface="+mj-lt"/>
              </a:rPr>
              <a:t>: Большая часть обучения происходит онлайн, а учитель оказывает поддержку по мере необходимости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b="1" dirty="0" smtClean="0">
                <a:latin typeface="+mj-lt"/>
              </a:rPr>
              <a:t>Смешанный класс </a:t>
            </a:r>
            <a:r>
              <a:rPr lang="ru-RU" b="1" dirty="0" smtClean="0"/>
              <a:t>(</a:t>
            </a:r>
            <a:r>
              <a:rPr lang="en-US" b="1" dirty="0" smtClean="0"/>
              <a:t>Blend</a:t>
            </a:r>
            <a:r>
              <a:rPr lang="ru-RU" b="1" dirty="0" err="1" smtClean="0"/>
              <a:t>ed</a:t>
            </a:r>
            <a:r>
              <a:rPr lang="ru-RU" b="1" dirty="0" smtClean="0"/>
              <a:t> </a:t>
            </a:r>
            <a:r>
              <a:rPr lang="ru-RU" b="1" dirty="0" err="1" smtClean="0"/>
              <a:t>Classroom</a:t>
            </a:r>
            <a:r>
              <a:rPr lang="ru-RU" b="1" dirty="0" smtClean="0"/>
              <a:t>)</a:t>
            </a:r>
            <a:r>
              <a:rPr lang="ru-RU" dirty="0" smtClean="0"/>
              <a:t>: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сочетания </a:t>
            </a:r>
            <a:r>
              <a:rPr lang="ru-RU" dirty="0" err="1" smtClean="0">
                <a:latin typeface="+mj-lt"/>
              </a:rPr>
              <a:t>он-лайн</a:t>
            </a:r>
            <a:r>
              <a:rPr lang="ru-RU" dirty="0" smtClean="0">
                <a:latin typeface="+mj-lt"/>
              </a:rPr>
              <a:t> и </a:t>
            </a:r>
            <a:r>
              <a:rPr lang="ru-RU" dirty="0" err="1" smtClean="0">
                <a:latin typeface="+mj-lt"/>
              </a:rPr>
              <a:t>офф-лайн</a:t>
            </a:r>
            <a:r>
              <a:rPr lang="ru-RU" dirty="0" smtClean="0">
                <a:latin typeface="+mj-lt"/>
              </a:rPr>
              <a:t> обучения</a:t>
            </a:r>
          </a:p>
          <a:p>
            <a:r>
              <a:rPr lang="ru-RU" b="1" dirty="0" smtClean="0"/>
              <a:t>Ротационный подход(</a:t>
            </a:r>
            <a:r>
              <a:rPr lang="ru-RU" b="1" dirty="0" err="1" smtClean="0"/>
              <a:t>Station</a:t>
            </a:r>
            <a:r>
              <a:rPr lang="ru-RU" b="1" dirty="0" smtClean="0"/>
              <a:t> </a:t>
            </a:r>
            <a:r>
              <a:rPr lang="ru-RU" b="1" dirty="0" err="1" smtClean="0"/>
              <a:t>Rotation</a:t>
            </a:r>
            <a:r>
              <a:rPr lang="ru-RU" b="1" dirty="0" smtClean="0"/>
              <a:t>)</a:t>
            </a:r>
            <a:r>
              <a:rPr lang="ru-RU" dirty="0" smtClean="0"/>
              <a:t>: Студенты переключаются между </a:t>
            </a:r>
            <a:r>
              <a:rPr lang="ru-RU" dirty="0" err="1" smtClean="0"/>
              <a:t>онлайн-обучением</a:t>
            </a:r>
            <a:r>
              <a:rPr lang="ru-RU" dirty="0" smtClean="0"/>
              <a:t> и обучением в аудитории в течение одного учебного занятия.</a:t>
            </a:r>
          </a:p>
          <a:p>
            <a:endParaRPr lang="ru-RU" dirty="0">
              <a:latin typeface="+mj-lt"/>
            </a:endParaRPr>
          </a:p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5313166"/>
            <a:ext cx="2510444" cy="1505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39" y="5273779"/>
            <a:ext cx="2376331" cy="15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Преимущества гибридного обучения: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11036531" cy="4734097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latin typeface="+mj-lt"/>
              </a:rPr>
              <a:t>Гибкость</a:t>
            </a:r>
            <a:endParaRPr lang="ru-RU" dirty="0" smtClean="0">
              <a:latin typeface="+mj-lt"/>
            </a:endParaRPr>
          </a:p>
          <a:p>
            <a:r>
              <a:rPr lang="ru-RU" b="1" dirty="0" err="1" smtClean="0">
                <a:latin typeface="+mj-lt"/>
              </a:rPr>
              <a:t>Персонализация</a:t>
            </a:r>
            <a:r>
              <a:rPr lang="ru-RU" b="1" dirty="0" smtClean="0">
                <a:latin typeface="+mj-lt"/>
              </a:rPr>
              <a:t> (Индивидуализация)</a:t>
            </a:r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Доступность</a:t>
            </a:r>
          </a:p>
          <a:p>
            <a:r>
              <a:rPr lang="ru-RU" b="1" dirty="0" smtClean="0">
                <a:latin typeface="+mj-lt"/>
              </a:rPr>
              <a:t>Самостоятельность</a:t>
            </a:r>
          </a:p>
          <a:p>
            <a:r>
              <a:rPr lang="ru-RU" b="1" dirty="0" smtClean="0">
                <a:latin typeface="+mj-lt"/>
              </a:rPr>
              <a:t>Интеграция технологий.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Недостатки</a:t>
            </a:r>
            <a:r>
              <a:rPr lang="en-US" dirty="0" smtClean="0"/>
              <a:t> </a:t>
            </a:r>
            <a:r>
              <a:rPr lang="ru-RU" dirty="0" smtClean="0"/>
              <a:t>гибридного обучения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2600" b="1" dirty="0" smtClean="0">
                <a:latin typeface="+mj-lt"/>
              </a:rPr>
              <a:t>Самостоятельная дисциплина</a:t>
            </a:r>
            <a:endParaRPr lang="ru-RU" sz="2600" dirty="0" smtClean="0">
              <a:latin typeface="+mj-lt"/>
            </a:endParaRPr>
          </a:p>
          <a:p>
            <a:r>
              <a:rPr lang="ru-RU" sz="2600" b="1" dirty="0" smtClean="0">
                <a:latin typeface="+mj-lt"/>
              </a:rPr>
              <a:t>Ограниченность социального взаимодействия</a:t>
            </a:r>
            <a:endParaRPr lang="ru-RU" sz="2600" dirty="0" smtClean="0">
              <a:latin typeface="+mj-lt"/>
            </a:endParaRPr>
          </a:p>
          <a:p>
            <a:r>
              <a:rPr lang="ru-RU" sz="2600" b="1" dirty="0" smtClean="0">
                <a:latin typeface="+mj-lt"/>
              </a:rPr>
              <a:t>Технические проблемы</a:t>
            </a:r>
            <a:endParaRPr lang="ru-RU" sz="2600" dirty="0">
              <a:latin typeface="+mj-lt"/>
            </a:endParaRPr>
          </a:p>
          <a:p>
            <a:r>
              <a:rPr lang="ru-RU" sz="2600" b="1" dirty="0" smtClean="0">
                <a:latin typeface="+mj-lt"/>
              </a:rPr>
              <a:t>Недостаток структуры</a:t>
            </a:r>
            <a:endParaRPr lang="ru-RU" sz="2600" dirty="0" smtClean="0">
              <a:latin typeface="+mj-lt"/>
            </a:endParaRPr>
          </a:p>
          <a:p>
            <a:r>
              <a:rPr lang="ru-RU" sz="2600" b="1" dirty="0" smtClean="0">
                <a:latin typeface="+mj-lt"/>
              </a:rPr>
              <a:t>Подготовка преподавателей</a:t>
            </a:r>
            <a:endParaRPr lang="ru-RU" sz="2600" b="1" dirty="0">
              <a:latin typeface="+mj-lt"/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98854"/>
            <a:ext cx="10849233" cy="1243915"/>
          </a:xfrm>
        </p:spPr>
        <p:txBody>
          <a:bodyPr rtlCol="0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Применение гибридного обучения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+mj-lt"/>
              </a:rPr>
              <a:t>Школьное образование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Среднее профессиональное образование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Высшее образование</a:t>
            </a:r>
          </a:p>
          <a:p>
            <a:pPr marL="0" indent="0">
              <a:buNone/>
            </a:pPr>
            <a:r>
              <a:rPr lang="ru-RU" sz="3600" dirty="0" err="1" smtClean="0">
                <a:latin typeface="+mj-lt"/>
              </a:rPr>
              <a:t>Постпрофессиональное</a:t>
            </a:r>
            <a:r>
              <a:rPr lang="ru-RU" sz="3600" dirty="0" smtClean="0">
                <a:latin typeface="+mj-lt"/>
              </a:rPr>
              <a:t>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Реальные примеры использования гибридного обучения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ru-RU" b="1" dirty="0"/>
              <a:t>Обратный класс в </a:t>
            </a:r>
            <a:r>
              <a:rPr lang="ru-RU" b="1" dirty="0" smtClean="0"/>
              <a:t>университете</a:t>
            </a:r>
            <a:endParaRPr lang="ru-RU" dirty="0"/>
          </a:p>
          <a:p>
            <a:r>
              <a:rPr lang="ru-RU" b="1" dirty="0"/>
              <a:t>Корпоративное обучение в </a:t>
            </a:r>
            <a:r>
              <a:rPr lang="ru-RU" b="1" dirty="0" smtClean="0"/>
              <a:t>IT-компании</a:t>
            </a:r>
            <a:endParaRPr lang="ru-RU" dirty="0" smtClean="0"/>
          </a:p>
          <a:p>
            <a:r>
              <a:rPr lang="ru-RU" b="1" dirty="0" smtClean="0"/>
              <a:t>Школьное </a:t>
            </a:r>
            <a:r>
              <a:rPr lang="ru-RU" b="1" dirty="0"/>
              <a:t>обучение с использованием гибридной </a:t>
            </a:r>
            <a:r>
              <a:rPr lang="ru-RU" b="1" dirty="0" smtClean="0"/>
              <a:t>модели</a:t>
            </a:r>
            <a:endParaRPr lang="ru-RU" dirty="0" smtClean="0"/>
          </a:p>
          <a:p>
            <a:r>
              <a:rPr lang="ru-RU" b="1" dirty="0" smtClean="0"/>
              <a:t>Вузы </a:t>
            </a:r>
            <a:r>
              <a:rPr lang="ru-RU" b="1" dirty="0"/>
              <a:t>во время </a:t>
            </a:r>
            <a:r>
              <a:rPr lang="ru-RU" b="1" dirty="0" smtClean="0"/>
              <a:t>пандемии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дставление сведений о компан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26713854_TF03460510" id="{F46CA5F3-C572-44A0-BD19-B91F9CC97550}" vid="{0FFDAD60-1F34-4B6A-AAF6-6E2D78F886F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собрания компании</Template>
  <TotalTime>448</TotalTime>
  <Words>401</Words>
  <Application>Microsoft Office PowerPoint</Application>
  <PresentationFormat>Произвольный</PresentationFormat>
  <Paragraphs>66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Представление сведений о компании</vt:lpstr>
      <vt:lpstr>Презентация PowerPoint</vt:lpstr>
      <vt:lpstr>Гибридное обучение (ГО) </vt:lpstr>
      <vt:lpstr>Исторический обзор гибридного обучения:</vt:lpstr>
      <vt:lpstr>Методология гибридного обучения</vt:lpstr>
      <vt:lpstr>Формы гибридного обучения:</vt:lpstr>
      <vt:lpstr>Преимущества гибридного обучения:</vt:lpstr>
      <vt:lpstr>Недостатки гибридного обучения:</vt:lpstr>
      <vt:lpstr> Применение гибридного обучения</vt:lpstr>
      <vt:lpstr>Реальные примеры использования гибридного обучения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ОРГАНИЗАЦИЯВЫСШЕГО ОБРАЗОВАНИЯМОСКОВСКИЙ ГУМАНИТАРНО-ЭКОНОМИЧЕСКИЙ УНИВЕРСИТЕТКалужской институт (филиал)</dc:title>
  <dc:creator>Admin</dc:creator>
  <cp:lastModifiedBy>Надежда</cp:lastModifiedBy>
  <cp:revision>24</cp:revision>
  <dcterms:created xsi:type="dcterms:W3CDTF">2023-05-11T18:33:30Z</dcterms:created>
  <dcterms:modified xsi:type="dcterms:W3CDTF">2024-02-26T18:37:25Z</dcterms:modified>
</cp:coreProperties>
</file>