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embeddedFontLst>
    <p:embeddedFont>
      <p:font typeface="Roboto Slab Black" charset="0"/>
      <p:bold r:id="rId22"/>
    </p:embeddedFont>
    <p:embeddedFont>
      <p:font typeface="Roboto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581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3088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cc8c51eb9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cc8c51eb9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cc8c51eb9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cc8c51eb9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cc8c51eb9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cc8c51eb9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cc8c51eb9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cc8c51eb9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cc8c51eb9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cc8c51eb9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cc8c51eb9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3cc8c51eb9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cc8c51eb9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3cc8c51eb9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cc8c51eb9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cc8c51eb9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cc8c51eb9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3cc8c51eb9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3cc8c51eb9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3cc8c51eb9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cc8c51eb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cc8c51eb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cc8c51eb9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cc8c51eb9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cc8c51eb9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cc8c51eb9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cc8c51eb9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3cc8c51eb9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cc8c51eb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cc8c51eb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cc8c51eb9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cc8c51eb9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cc8c51eb9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cc8c51eb9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cc8c51eb9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cc8c51eb9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07800" y="1803305"/>
            <a:ext cx="8222100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000000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Сравнительный анализ дистанционной и очной форм обучения в ВУЗе</a:t>
            </a:r>
            <a:endParaRPr sz="3000" dirty="0">
              <a:solidFill>
                <a:srgbClr val="000000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3"/>
          <p:cNvSpPr txBox="1"/>
          <p:nvPr/>
        </p:nvSpPr>
        <p:spPr>
          <a:xfrm>
            <a:off x="5679561" y="3358570"/>
            <a:ext cx="3263400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latin typeface="Roboto"/>
                <a:ea typeface="Roboto"/>
                <a:cs typeface="Roboto"/>
                <a:sym typeface="Roboto"/>
              </a:rPr>
              <a:t>Подготовила: </a:t>
            </a:r>
            <a:endParaRPr lang="ru" sz="1700" b="1" dirty="0" smtClean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 smtClean="0">
                <a:latin typeface="Roboto"/>
                <a:ea typeface="Roboto"/>
                <a:cs typeface="Roboto"/>
                <a:sym typeface="Roboto"/>
              </a:rPr>
              <a:t>Балакина Елизавета</a:t>
            </a:r>
            <a:endParaRPr sz="17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latin typeface="Roboto"/>
                <a:ea typeface="Roboto"/>
                <a:cs typeface="Roboto"/>
                <a:sym typeface="Roboto"/>
              </a:rPr>
              <a:t>Группа: ЮДС-20</a:t>
            </a:r>
            <a:endParaRPr sz="17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latin typeface="Roboto"/>
                <a:ea typeface="Roboto"/>
                <a:cs typeface="Roboto"/>
                <a:sym typeface="Roboto"/>
              </a:rPr>
              <a:t>Преподаватель: </a:t>
            </a:r>
            <a:r>
              <a:rPr lang="ru" sz="1700" b="1" dirty="0" smtClean="0">
                <a:latin typeface="Roboto"/>
                <a:ea typeface="Roboto"/>
                <a:cs typeface="Roboto"/>
                <a:sym typeface="Roboto"/>
              </a:rPr>
              <a:t>к.ю.н. Погосян А.П. </a:t>
            </a:r>
            <a:endParaRPr sz="17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49" y="2830474"/>
            <a:ext cx="2378102" cy="237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МГЭУ - Московский гуманитарно-экономически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34" y="325061"/>
            <a:ext cx="4104456" cy="1184429"/>
          </a:xfrm>
          <a:prstGeom prst="rect">
            <a:avLst/>
          </a:prstGeom>
          <a:noFill/>
        </p:spPr>
      </p:pic>
      <p:pic>
        <p:nvPicPr>
          <p:cNvPr id="8" name="Picture 2" descr="Калужский Институт (филиал) Автономной некоммерческой организации высшего образования Московского гуманитарно - экономического университета - высшее экономическое и юридическое образование в Калуг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920" y="331545"/>
            <a:ext cx="3312368" cy="117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155050" y="178950"/>
            <a:ext cx="8759100" cy="12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Недостатки дистанционной формы обучения:</a:t>
            </a:r>
            <a:endParaRPr sz="3300" b="1">
              <a:solidFill>
                <a:srgbClr val="000000"/>
              </a:solidFill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0" y="1689850"/>
            <a:ext cx="9144000" cy="32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– Отсутствия непосредственного личного контакта студентов друг с другом и с преподавателем;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– Практически весь образовательный контент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осваивается студентами самостоятельно;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– Недостаточная компьютерная грамотность и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отсутствие компьютеров с доступом в Интернет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в некоторых дальних регионах.</a:t>
            </a:r>
            <a:endParaRPr sz="2000" b="1"/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l="16018" r="12373"/>
          <a:stretch/>
        </p:blipFill>
        <p:spPr>
          <a:xfrm flipH="1">
            <a:off x="6696075" y="1742675"/>
            <a:ext cx="2397475" cy="33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95050"/>
            <a:ext cx="6548874" cy="474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84788" y="1082600"/>
            <a:ext cx="62103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Roboto"/>
                <a:ea typeface="Roboto"/>
                <a:cs typeface="Roboto"/>
                <a:sym typeface="Roboto"/>
              </a:rPr>
              <a:t>При традиционном способе обучения, знания и навыки передает преподаватель напрямую через общение, а при дистанционном способе, обучающийся, как правило, самостоятельно получает новые навыки и знания с использованием сети Интернет, общение с преподавателем происходит удаленно.</a:t>
            </a:r>
            <a:endParaRPr sz="22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55774" y="1837725"/>
            <a:ext cx="4790976" cy="330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5" descr="Диаграмма ответов в Формах. Вопрос: 3. На ваш взгляд, удобно ли обучаться в дистанционном режиме?&#10;. Количество ответов: 75 ответов."/>
          <p:cNvPicPr preferRelativeResize="0"/>
          <p:nvPr/>
        </p:nvPicPr>
        <p:blipFill rotWithShape="1">
          <a:blip r:embed="rId3">
            <a:alphaModFix/>
          </a:blip>
          <a:srcRect r="9099"/>
          <a:stretch/>
        </p:blipFill>
        <p:spPr>
          <a:xfrm>
            <a:off x="152400" y="152400"/>
            <a:ext cx="8635100" cy="399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>
            <a:off x="422475" y="433025"/>
            <a:ext cx="243000" cy="30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274625" y="339875"/>
            <a:ext cx="8153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На Ваш взгляд, удобно ли обучаться в дистанционном режиме?</a:t>
            </a:r>
            <a:endParaRPr sz="2000" b="1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 descr="Диаграмма ответов в Формах. Вопрос: 4. Хотели бы Вы обучаться дистанционно?&#10;. Количество ответов: 75 ответов."/>
          <p:cNvPicPr preferRelativeResize="0"/>
          <p:nvPr/>
        </p:nvPicPr>
        <p:blipFill rotWithShape="1">
          <a:blip r:embed="rId3">
            <a:alphaModFix/>
          </a:blip>
          <a:srcRect r="9239"/>
          <a:stretch/>
        </p:blipFill>
        <p:spPr>
          <a:xfrm>
            <a:off x="138413" y="205175"/>
            <a:ext cx="8698225" cy="40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315725" y="401350"/>
            <a:ext cx="813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Хотели бы Вы обучаться дистанционно?</a:t>
            </a:r>
            <a:endParaRPr sz="2000" b="1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 descr="Диаграмма ответов в Формах. Вопрос: 8. Как Вы считаете, качество дистанционной формы обучения лучше или хуже обычной (очной) формы обучения?&#10;. Количество ответов: 75 ответов."/>
          <p:cNvPicPr preferRelativeResize="0"/>
          <p:nvPr/>
        </p:nvPicPr>
        <p:blipFill rotWithShape="1">
          <a:blip r:embed="rId3">
            <a:alphaModFix/>
          </a:blip>
          <a:srcRect r="2666"/>
          <a:stretch/>
        </p:blipFill>
        <p:spPr>
          <a:xfrm>
            <a:off x="112550" y="205200"/>
            <a:ext cx="8918902" cy="41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232450" y="363625"/>
            <a:ext cx="9040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Как Вы считаете, качество дистанционной формы обучения лучше или хуже обычной (очной) формы обучения?</a:t>
            </a:r>
            <a:endParaRPr sz="2000" b="1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 descr="Диаграмма ответов в Формах. Вопрос: 9. Было ли Вам труднее или легче осваивать предмет с применением ДО, чем без этой формы?&#10;. Количество ответов: 75 ответов."/>
          <p:cNvPicPr preferRelativeResize="0"/>
          <p:nvPr/>
        </p:nvPicPr>
        <p:blipFill rotWithShape="1">
          <a:blip r:embed="rId3">
            <a:alphaModFix/>
          </a:blip>
          <a:srcRect r="2789"/>
          <a:stretch/>
        </p:blipFill>
        <p:spPr>
          <a:xfrm>
            <a:off x="133113" y="221800"/>
            <a:ext cx="8877773" cy="41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8290850" y="221800"/>
            <a:ext cx="602100" cy="9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196500" y="372100"/>
            <a:ext cx="842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Было ли Вам труднее или легче осваивать предмет с применением дистанционного обучения, чем очно ?</a:t>
            </a:r>
            <a:endParaRPr sz="2000" b="1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 descr="Диаграмма ответов в Формах. Вопрос: 11. Хотели бы Вы в будущем использовать дистанционную форму обучения?&#10;. Количество ответов: 75 ответов."/>
          <p:cNvPicPr preferRelativeResize="0"/>
          <p:nvPr/>
        </p:nvPicPr>
        <p:blipFill rotWithShape="1">
          <a:blip r:embed="rId3">
            <a:alphaModFix/>
          </a:blip>
          <a:srcRect r="8883"/>
          <a:stretch/>
        </p:blipFill>
        <p:spPr>
          <a:xfrm>
            <a:off x="175625" y="162975"/>
            <a:ext cx="8792750" cy="40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592275" y="348550"/>
            <a:ext cx="8191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Хотели бы Вы в будущем использовать дистанционную форму обучения?</a:t>
            </a:r>
            <a:endParaRPr sz="2000" b="1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433025" y="390775"/>
            <a:ext cx="16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264025" y="380200"/>
            <a:ext cx="422400" cy="73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 descr="Диаграмма ответов в Формах. Вопрос: 5. Какие на Ваш взгляд недостатки у дистанционной формы обучения?&#10;. Количество ответов: 75 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50" y="99625"/>
            <a:ext cx="8984499" cy="427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242925" y="242900"/>
            <a:ext cx="8079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Какие на Ваш взгляд недостатки у дистанционной формы обучения?</a:t>
            </a:r>
            <a:endParaRPr sz="2000" b="1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 descr="Диаграмма ответов в Формах. Вопрос: 7. Выберите, на ваш взгляд, преимущества дистанционного обучения (не более 5-ти)&#10;. Количество ответов: 75 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5" y="67925"/>
            <a:ext cx="9051151" cy="43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/>
          <p:nvPr/>
        </p:nvSpPr>
        <p:spPr>
          <a:xfrm>
            <a:off x="217575" y="295725"/>
            <a:ext cx="888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Выберите, на Ваш взгляд, преимущества дистанционного обучения?</a:t>
            </a:r>
            <a:endParaRPr sz="2000" b="1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50" y="0"/>
            <a:ext cx="80367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/>
        </p:nvSpPr>
        <p:spPr>
          <a:xfrm>
            <a:off x="1193450" y="539850"/>
            <a:ext cx="66432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9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Спасибо </a:t>
            </a:r>
            <a:endParaRPr sz="79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900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за внимание !</a:t>
            </a:r>
            <a:endParaRPr sz="7900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50" y="116050"/>
            <a:ext cx="5931100" cy="42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762700" y="1161775"/>
            <a:ext cx="43386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 dirty="0">
                <a:latin typeface="Roboto"/>
                <a:ea typeface="Roboto"/>
                <a:cs typeface="Roboto"/>
                <a:sym typeface="Roboto"/>
              </a:rPr>
              <a:t>Форма обучения</a:t>
            </a:r>
            <a:r>
              <a:rPr lang="ru" sz="2100" dirty="0">
                <a:latin typeface="Roboto"/>
                <a:ea typeface="Roboto"/>
                <a:cs typeface="Roboto"/>
                <a:sym typeface="Roboto"/>
              </a:rPr>
              <a:t> –  это виды организации взаимодействия обучающихся в учебных группах, микрогруппах, отдельных обучающихся между собой и с преподавателем в рамках </a:t>
            </a:r>
            <a:r>
              <a:rPr lang="ru" sz="2100" dirty="0" smtClean="0">
                <a:latin typeface="Roboto"/>
                <a:ea typeface="Roboto"/>
                <a:cs typeface="Roboto"/>
                <a:sym typeface="Roboto"/>
              </a:rPr>
              <a:t>занятий.</a:t>
            </a:r>
            <a:endParaRPr sz="21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600" y="1795475"/>
            <a:ext cx="4801951" cy="36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75" y="84475"/>
            <a:ext cx="5931100" cy="42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48525" y="1373025"/>
            <a:ext cx="5397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Roboto"/>
                <a:ea typeface="Roboto"/>
                <a:cs typeface="Roboto"/>
                <a:sym typeface="Roboto"/>
              </a:rPr>
              <a:t>Формы организации обучения </a:t>
            </a:r>
            <a:r>
              <a:rPr lang="ru" sz="2000">
                <a:latin typeface="Roboto"/>
                <a:ea typeface="Roboto"/>
                <a:cs typeface="Roboto"/>
                <a:sym typeface="Roboto"/>
              </a:rPr>
              <a:t>— типы проведения занятий с целью осуществления учебно-познавательного процесса.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900" y="1102950"/>
            <a:ext cx="3202376" cy="38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0" y="126725"/>
            <a:ext cx="5931100" cy="42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1572000" y="77596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01350" y="1226325"/>
            <a:ext cx="5249100" cy="20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latin typeface="Roboto"/>
                <a:ea typeface="Roboto"/>
                <a:cs typeface="Roboto"/>
                <a:sym typeface="Roboto"/>
              </a:rPr>
              <a:t>Очная форма (дневная)</a:t>
            </a:r>
            <a:r>
              <a:rPr lang="ru" sz="2000" dirty="0">
                <a:latin typeface="Roboto"/>
                <a:ea typeface="Roboto"/>
                <a:cs typeface="Roboto"/>
                <a:sym typeface="Roboto"/>
              </a:rPr>
              <a:t> означает, что каждый день вы будете учиться на территории вуза и лично общаться с </a:t>
            </a:r>
            <a:r>
              <a:rPr lang="ru" sz="2000" dirty="0" smtClean="0">
                <a:latin typeface="Roboto"/>
                <a:ea typeface="Roboto"/>
                <a:cs typeface="Roboto"/>
                <a:sym typeface="Roboto"/>
              </a:rPr>
              <a:t>преподавателями. Данная </a:t>
            </a:r>
            <a:r>
              <a:rPr lang="ru" sz="2000" dirty="0">
                <a:latin typeface="Roboto"/>
                <a:ea typeface="Roboto"/>
                <a:cs typeface="Roboto"/>
                <a:sym typeface="Roboto"/>
              </a:rPr>
              <a:t>форма считается традиционным вариантом обучения.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200" y="1322750"/>
            <a:ext cx="3153599" cy="359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39525" y="4324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Преимущества очной формы обучения:</a:t>
            </a:r>
            <a:endParaRPr sz="3300" b="1">
              <a:solidFill>
                <a:srgbClr val="000000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6900" y="1510325"/>
            <a:ext cx="9070200" cy="3554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 – </a:t>
            </a:r>
            <a:r>
              <a:rPr lang="ru" b="1" dirty="0">
                <a:solidFill>
                  <a:srgbClr val="000000"/>
                </a:solidFill>
              </a:rPr>
              <a:t>возможность познакомиться с интересными людьми- преподавателями, аспирантами, студентами старших курсов;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– мобильность;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– взаимодействие с однокурсниками;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– закрепление полученных знаний на групповых 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практических занятиях;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– меньший срок обучения;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– отсрочка от армии или обучение в военном центре.</a:t>
            </a:r>
            <a:endParaRPr dirty="0"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250" y="2723625"/>
            <a:ext cx="2696200" cy="24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69650" y="380225"/>
            <a:ext cx="8324400" cy="6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Недостатки очной формы обучения:</a:t>
            </a:r>
            <a:endParaRPr sz="3400" b="1">
              <a:solidFill>
                <a:srgbClr val="000000"/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48350" y="1710975"/>
            <a:ext cx="8967000" cy="32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– сложно совмещать учёбу с работой или дополнительным образованием;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– обязательное посещение: в большинстве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вузов нельзя пропускать занятия;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– стоимость обучения дороже по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сравнению с другими формами (заочной, 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</a:rPr>
              <a:t>дистанционной).</a:t>
            </a:r>
            <a:endParaRPr sz="2000" b="1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26" y="2316050"/>
            <a:ext cx="3514675" cy="27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5" y="0"/>
            <a:ext cx="5931100" cy="42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0" y="0"/>
            <a:ext cx="85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71525" y="1040925"/>
            <a:ext cx="5481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latin typeface="Roboto"/>
                <a:ea typeface="Roboto"/>
                <a:cs typeface="Roboto"/>
                <a:sym typeface="Roboto"/>
              </a:rPr>
              <a:t>Дистанционное обучение</a:t>
            </a:r>
            <a:r>
              <a:rPr lang="ru" sz="2000">
                <a:latin typeface="Roboto"/>
                <a:ea typeface="Roboto"/>
                <a:cs typeface="Roboto"/>
                <a:sym typeface="Roboto"/>
              </a:rPr>
              <a:t> — это форма образования, которая предполагает использование интернета и современных технологий для удаленного изучения обучающих материалов студентами, тестирования их знаний, а также коммуникации с преподавателями.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717699" y="1299075"/>
            <a:ext cx="5806326" cy="384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79550" y="326825"/>
            <a:ext cx="87450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Популярность дистанционного образования 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179550" y="1642000"/>
            <a:ext cx="3422100" cy="3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</a:rPr>
              <a:t>Связана с прошедшей пандемической обстановкой в стране и мире, которая требовала принятия неотложных мер по повышению безопасности граждан и сокращению возможных личных контактов.</a:t>
            </a:r>
            <a:endParaRPr sz="2100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4454700" y="1715925"/>
            <a:ext cx="4689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000000"/>
                </a:solidFill>
              </a:rPr>
              <a:t>Связана с тем, что большинство сотрудников не имеют возможности обучаться очно с отрывом от работы.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100" y="3022900"/>
            <a:ext cx="3205275" cy="233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112800" y="221200"/>
            <a:ext cx="8928000" cy="12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Преимущества дистанционной формы обучения:</a:t>
            </a:r>
            <a:endParaRPr sz="3400" b="1">
              <a:solidFill>
                <a:srgbClr val="000000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0" y="1522600"/>
            <a:ext cx="8988000" cy="3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– Свобода и гибкость;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– Доступность;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– Возможность сократить время за счет 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исключения потерь времени на дорогу до места 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учебы и обратно;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– Развитие самодисциплины и самостоятельности;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– Технологичность;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– Низкая стоимость.</a:t>
            </a:r>
            <a:endParaRPr sz="2000" b="1" dirty="0"/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l="45634" t="8335" r="3370" b="10423"/>
          <a:stretch/>
        </p:blipFill>
        <p:spPr>
          <a:xfrm>
            <a:off x="6381580" y="1795475"/>
            <a:ext cx="2762419" cy="33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69D59B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470</Words>
  <Application>Microsoft Office PowerPoint</Application>
  <PresentationFormat>Экран (16:9)</PresentationFormat>
  <Paragraphs>53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Roboto Slab Black</vt:lpstr>
      <vt:lpstr>Roboto</vt:lpstr>
      <vt:lpstr>Material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очной формы обучения:</vt:lpstr>
      <vt:lpstr>Недостатки очной формы обучения:</vt:lpstr>
      <vt:lpstr>Презентация PowerPoint</vt:lpstr>
      <vt:lpstr>Популярность дистанционного образования </vt:lpstr>
      <vt:lpstr>Преимущества дистанционной формы обучения:</vt:lpstr>
      <vt:lpstr>Недостатки дистанционной формы обучения: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ВЫСШЕГО ОБРАЗОВАНИЯ МОСКОВСКИЙ ГУМАНИТАРНО-ЭКОНОМИЧЕСКИЙ УНИВЕРСИТЕТ Калужской институт (филиал)</dc:title>
  <dc:creator>Надежда</dc:creator>
  <cp:lastModifiedBy>Надежда</cp:lastModifiedBy>
  <cp:revision>3</cp:revision>
  <dcterms:modified xsi:type="dcterms:W3CDTF">2024-02-26T18:35:59Z</dcterms:modified>
</cp:coreProperties>
</file>