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4" r:id="rId1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92" d="100"/>
          <a:sy n="92" d="100"/>
        </p:scale>
        <p:origin x="-82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9C598A0-6389-4FD0-A026-3AC0926C5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185631D-31E2-4332-B315-61BF10A50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2460A-72C2-479A-824B-679D81ADC58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3E1C65D-4A71-47AF-BD76-FABBAD42A7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93BB66C-7ABE-4C2A-84D7-AE05BA407A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539DD-A92B-4F1C-BC38-2E7C8B88C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28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5A44-E243-40BB-AAED-976B10DE93EF}" type="datetimeFigureOut">
              <a:rPr lang="ru-RU" noProof="0" smtClean="0"/>
              <a:t>26.02.2024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C0BD4-A34C-469F-B9A9-E8F46BC9351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07670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3376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408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7453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2228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2453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3944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C881DD58-6110-42C7-9604-3E312D6C2D3B}" type="datetime1">
              <a:rPr lang="ru-RU" noProof="0" smtClean="0"/>
              <a:t>26.02.2024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Прямоугольник 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E25D7ED9-15E8-456B-9043-13ADF8AB79D7}" type="datetime1">
              <a:rPr lang="ru-RU" noProof="0" smtClean="0"/>
              <a:t>26.02.2024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425941-3DD5-41F9-B09F-193FEF772587}" type="datetime1">
              <a:rPr lang="ru-RU" noProof="0" smtClean="0"/>
              <a:t>26.02.2024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17DB92-4810-4389-89B2-054F933E2F5F}" type="datetime1">
              <a:rPr lang="ru-RU" noProof="0" smtClean="0"/>
              <a:t>26.02.2024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D4091-5C1E-4C09-A3E2-A3F3BCA87B79}" type="datetime1">
              <a:rPr lang="ru-RU" noProof="0" smtClean="0"/>
              <a:t>26.02.2024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92D991-7089-4DC2-9503-CA5EF086B634}" type="datetime1">
              <a:rPr lang="ru-RU" noProof="0" smtClean="0"/>
              <a:t>26.02.2024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3EBBD-1E81-4456-8129-DF67B1ED666B}" type="datetime1">
              <a:rPr lang="ru-RU" noProof="0" smtClean="0"/>
              <a:t>26.02.2024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8F58C0-F6AD-4BCB-A6F5-F9E7791A3837}" type="datetime1">
              <a:rPr lang="ru-RU" noProof="0" smtClean="0"/>
              <a:t>26.02.2024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477DC9-5435-44D0-95AB-3C3F83189E16}" type="datetime1">
              <a:rPr lang="ru-RU" noProof="0" smtClean="0"/>
              <a:t>26.02.2024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галерея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44E216-DE60-44BD-B2E6-80ABE805C558}" type="datetime1">
              <a:rPr lang="ru-RU" noProof="0" smtClean="0"/>
              <a:t>26.02.2024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Объект 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 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7"/>
            <a:ext cx="0" cy="864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7"/>
            <a:ext cx="0" cy="864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93AEF0B6-B9A8-40AE-A0DD-96A547ABA25B}" type="datetime1">
              <a:rPr lang="ru-RU" noProof="0" smtClean="0"/>
              <a:t>26.02.2024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&#1056;&#1077;&#1076;&#1072;&#1082;&#1090;&#1080;&#1088;&#1086;&#1074;&#1072;&#1085;&#1080;&#1077;-&#1087;&#1088;&#1077;&#1079;&#1077;&#1085;&#1090;&#1072;&#1094;&#1080;&#1080;-&#1091;&#1095;&#1077;&#1073;&#1085;&#1086;&#1075;&#1086;-&#1079;&#1072;&#1074;&#1077;&#1076;&#1077;&#1085;&#1080;&#1103;-44445997-6769-4d44-8b30-f9e3050adbfb?omkt=ru-RU&amp;ui=ru-RU&amp;rs=ru-RU&amp;ad=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653" y="333375"/>
            <a:ext cx="7330007" cy="313591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Калужский институт (филиал)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ано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во московского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гуманитарно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– экономического университета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Понимание и подходы к изучению профессионального</a:t>
            </a:r>
            <a:br>
              <a:rPr lang="ru-RU" sz="3600" b="1" dirty="0" smtClean="0"/>
            </a:br>
            <a:r>
              <a:rPr lang="ru-RU" sz="3600" b="1" dirty="0" smtClean="0"/>
              <a:t>самоопределения личности</a:t>
            </a:r>
            <a:endParaRPr lang="ru-RU" sz="3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ru-RU" sz="1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Подготовила: </a:t>
            </a:r>
            <a:r>
              <a:rPr lang="ru-RU" dirty="0"/>
              <a:t>Антоненко </a:t>
            </a:r>
            <a:r>
              <a:rPr lang="ru-RU" dirty="0" err="1"/>
              <a:t>диана</a:t>
            </a:r>
            <a:r>
              <a:rPr lang="ru-RU" dirty="0"/>
              <a:t>, пдс-20</a:t>
            </a:r>
          </a:p>
          <a:p>
            <a:pPr rtl="0"/>
            <a:r>
              <a:rPr lang="ru-RU" sz="1400" dirty="0"/>
              <a:t>Руководитель: </a:t>
            </a:r>
            <a:r>
              <a:rPr lang="ru-RU" dirty="0" err="1" smtClean="0"/>
              <a:t>к.псх.н</a:t>
            </a:r>
            <a:r>
              <a:rPr lang="ru-RU" dirty="0" smtClean="0"/>
              <a:t> </a:t>
            </a:r>
            <a:r>
              <a:rPr lang="ru-RU" dirty="0"/>
              <a:t>Грищенко </a:t>
            </a:r>
            <a:r>
              <a:rPr lang="ru-RU" dirty="0" err="1" smtClean="0"/>
              <a:t>е.г</a:t>
            </a:r>
            <a:r>
              <a:rPr lang="ru-RU" dirty="0" smtClean="0"/>
              <a:t>. </a:t>
            </a:r>
            <a:endParaRPr lang="ru-RU" dirty="0"/>
          </a:p>
          <a:p>
            <a:pPr rtl="0"/>
            <a:endParaRPr lang="ru-RU" dirty="0"/>
          </a:p>
        </p:txBody>
      </p:sp>
      <p:pic>
        <p:nvPicPr>
          <p:cNvPr id="5" name="Графический объект 4" descr="Мозг в голове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pic>
        <p:nvPicPr>
          <p:cNvPr id="6" name="Рисунок 3" descr="МГ ЛОГО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41287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algn="ctr" rtl="0"/>
            <a:r>
              <a:rPr lang="ru-RU" dirty="0"/>
              <a:t>Актуальность.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84" y="1691670"/>
            <a:ext cx="11338560" cy="3992000"/>
          </a:xfrm>
        </p:spPr>
        <p:txBody>
          <a:bodyPr rtlCol="0"/>
          <a:lstStyle/>
          <a:p>
            <a:pPr marL="0" indent="0">
              <a:buNone/>
            </a:pPr>
            <a:r>
              <a:rPr lang="ru-RU" dirty="0"/>
              <a:t>     Профессиональное самоопределение личности </a:t>
            </a:r>
            <a:r>
              <a:rPr lang="ru-RU" dirty="0" smtClean="0"/>
              <a:t>- важный фактор </a:t>
            </a:r>
            <a:r>
              <a:rPr lang="ru-RU" dirty="0"/>
              <a:t>в формировании </a:t>
            </a:r>
            <a:r>
              <a:rPr lang="ru-RU" dirty="0" smtClean="0"/>
              <a:t>карьеры </a:t>
            </a:r>
            <a:r>
              <a:rPr lang="ru-RU" dirty="0"/>
              <a:t>и профессиональной траектории. </a:t>
            </a:r>
            <a:endParaRPr lang="ru-RU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u="sng" dirty="0" smtClean="0"/>
              <a:t>Научное изучение позволяет</a:t>
            </a:r>
            <a:r>
              <a:rPr lang="ru-RU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разработать методики      помощь </a:t>
            </a:r>
            <a:r>
              <a:rPr lang="ru-RU" dirty="0"/>
              <a:t>людям </a:t>
            </a:r>
            <a:r>
              <a:rPr lang="ru-RU" dirty="0" smtClean="0"/>
              <a:t>в осознанном подходе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                                              к </a:t>
            </a:r>
            <a:r>
              <a:rPr lang="ru-RU" dirty="0"/>
              <a:t>выбору своего профессионального пути.</a:t>
            </a:r>
          </a:p>
          <a:p>
            <a:pPr rtl="0"/>
            <a:endParaRPr lang="ru-RU" dirty="0"/>
          </a:p>
        </p:txBody>
      </p:sp>
      <p:pic>
        <p:nvPicPr>
          <p:cNvPr id="4" name="Графический объект 3" descr="Лампочка">
            <a:extLst>
              <a:ext uri="{FF2B5EF4-FFF2-40B4-BE49-F238E27FC236}">
                <a16:creationId xmlns:a16="http://schemas.microsoft.com/office/drawing/2014/main" xmlns="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554" y="2793076"/>
            <a:ext cx="3355424" cy="2859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22538" y="3600750"/>
            <a:ext cx="6027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    Сегодня мы живем в условиях экономики, основанной на знаниях, и постоянно меняющегося рынка </a:t>
            </a:r>
            <a:r>
              <a:rPr lang="ru-RU" sz="2000" dirty="0" smtClean="0"/>
              <a:t>труда        изучать профессиональное самоопределение! </a:t>
            </a:r>
            <a:endParaRPr lang="ru-RU" sz="2000" dirty="0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3350326" y="2880360"/>
            <a:ext cx="241069" cy="174567"/>
          </a:xfrm>
          <a:prstGeom prst="notchedRight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139732" y="4307951"/>
            <a:ext cx="340821" cy="195588"/>
          </a:xfrm>
          <a:prstGeom prst="right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3" descr="МГ ЛОГО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0" y="108932"/>
            <a:ext cx="141287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361950"/>
            <a:ext cx="8559379" cy="976711"/>
          </a:xfrm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rgbClr val="FF0000"/>
                </a:solidFill>
              </a:rPr>
              <a:t>профессиональное самоопределение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917" y="1694225"/>
            <a:ext cx="9603275" cy="1291139"/>
          </a:xfrm>
        </p:spPr>
        <p:txBody>
          <a:bodyPr rtlCol="0">
            <a:normAutofit/>
          </a:bodyPr>
          <a:lstStyle/>
          <a:p>
            <a:pPr marL="0" lv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Процесс выбора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человеком сферы </a:t>
            </a:r>
            <a:r>
              <a:rPr lang="ru-RU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профессионального деятельности, </a:t>
            </a:r>
            <a:r>
              <a:rPr lang="ru-RU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согласующаяся </a:t>
            </a:r>
            <a:r>
              <a:rPr lang="ru-RU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 его личностными интересами, склонностями, </a:t>
            </a:r>
            <a:r>
              <a:rPr lang="ru-RU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способностями, целями жизни, системой ценностей .</a:t>
            </a:r>
            <a:endParaRPr lang="ru-RU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Графический объект 4" descr="Мужчина и женщина">
            <a:extLst>
              <a:ext uri="{FF2B5EF4-FFF2-40B4-BE49-F238E27FC236}">
                <a16:creationId xmlns:a16="http://schemas.microsoft.com/office/drawing/2014/main" xmlns="" id="{2DED0F48-76A7-437D-9746-E2DF97A1C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53742" y="216211"/>
            <a:ext cx="1122450" cy="11224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93725" y="2926080"/>
            <a:ext cx="50824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Факторы: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социально-экономическая среда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образовательные возможности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д</a:t>
            </a:r>
            <a:r>
              <a:rPr lang="ru-RU" sz="2000" dirty="0" smtClean="0"/>
              <a:t>оступность информации </a:t>
            </a:r>
            <a:r>
              <a:rPr lang="ru-RU" sz="2000" dirty="0"/>
              <a:t>о </a:t>
            </a:r>
            <a:r>
              <a:rPr lang="ru-RU" sz="2000" dirty="0" smtClean="0"/>
              <a:t>профессиях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уровень </a:t>
            </a:r>
            <a:r>
              <a:rPr lang="ru-RU" sz="2000" dirty="0" err="1"/>
              <a:t>самоосознания</a:t>
            </a:r>
            <a:r>
              <a:rPr lang="ru-RU" sz="2000" dirty="0"/>
              <a:t>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/>
              <a:t>у</a:t>
            </a:r>
            <a:r>
              <a:rPr lang="ru-RU" sz="2000" dirty="0" smtClean="0"/>
              <a:t>ровень восприятия своего будущего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62" y="2926080"/>
            <a:ext cx="4426869" cy="2514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3" descr="МГ ЛОГО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4" y="117244"/>
            <a:ext cx="141287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679259"/>
            <a:ext cx="9603275" cy="848916"/>
          </a:xfrm>
        </p:spPr>
        <p:txBody>
          <a:bodyPr rtlCol="0">
            <a:noAutofit/>
          </a:bodyPr>
          <a:lstStyle/>
          <a:p>
            <a:pPr algn="ctr"/>
            <a:r>
              <a:rPr lang="ru-RU" sz="2800" dirty="0" smtClean="0"/>
              <a:t>подходы </a:t>
            </a:r>
            <a:r>
              <a:rPr lang="ru-RU" sz="2800" dirty="0"/>
              <a:t>к изучению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профессионального самоопределения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61122"/>
            <a:ext cx="3816256" cy="1591764"/>
          </a:xfrm>
        </p:spPr>
        <p:txBody>
          <a:bodyPr rtlCol="0"/>
          <a:lstStyle/>
          <a:p>
            <a:pPr lvl="0">
              <a:lnSpc>
                <a:spcPct val="100000"/>
              </a:lnSpc>
            </a:pPr>
            <a:r>
              <a:rPr lang="ru-RU" b="1" dirty="0">
                <a:solidFill>
                  <a:srgbClr val="C00000"/>
                </a:solidFill>
              </a:rPr>
              <a:t>Теория социализации</a:t>
            </a:r>
          </a:p>
          <a:p>
            <a:pPr lvl="0">
              <a:lnSpc>
                <a:spcPct val="100000"/>
              </a:lnSpc>
            </a:pPr>
            <a:r>
              <a:rPr lang="ru-RU" b="1" dirty="0">
                <a:solidFill>
                  <a:srgbClr val="C00000"/>
                </a:solidFill>
              </a:rPr>
              <a:t>Теория саморазвития</a:t>
            </a:r>
          </a:p>
          <a:p>
            <a:pPr lvl="0">
              <a:lnSpc>
                <a:spcPct val="100000"/>
              </a:lnSpc>
            </a:pPr>
            <a:r>
              <a:rPr lang="ru-RU" b="1" dirty="0">
                <a:solidFill>
                  <a:srgbClr val="C00000"/>
                </a:solidFill>
              </a:rPr>
              <a:t>Теория субъективного смысла</a:t>
            </a:r>
          </a:p>
        </p:txBody>
      </p:sp>
      <p:pic>
        <p:nvPicPr>
          <p:cNvPr id="6" name="Графический объект 5" descr="Инструменты">
            <a:extLst>
              <a:ext uri="{FF2B5EF4-FFF2-40B4-BE49-F238E27FC236}">
                <a16:creationId xmlns:a16="http://schemas.microsoft.com/office/drawing/2014/main" xmlns="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24619" y="340011"/>
            <a:ext cx="1044000" cy="10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2529" y="3360875"/>
            <a:ext cx="4932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разработка методов </a:t>
            </a:r>
            <a:r>
              <a:rPr lang="ru-RU" dirty="0"/>
              <a:t>и </a:t>
            </a:r>
            <a:r>
              <a:rPr lang="ru-RU" dirty="0" smtClean="0"/>
              <a:t>стратегий, </a:t>
            </a:r>
            <a:r>
              <a:rPr lang="ru-RU" dirty="0"/>
              <a:t>которые помогут людям принять правильное решение о выборе профессии и достичь удовлетворения от своей работы.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37" y="1574435"/>
            <a:ext cx="4990708" cy="3686357"/>
          </a:xfrm>
          <a:prstGeom prst="rect">
            <a:avLst/>
          </a:prstGeom>
        </p:spPr>
      </p:pic>
      <p:pic>
        <p:nvPicPr>
          <p:cNvPr id="7" name="Рисунок 3" descr="МГ ЛОГО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" y="70642"/>
            <a:ext cx="141287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3078558" y="3175462"/>
            <a:ext cx="221595" cy="242151"/>
          </a:xfrm>
          <a:prstGeom prst="down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986B87E-83DC-455A-94FE-389658903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r="15417"/>
          <a:stretch/>
        </p:blipFill>
        <p:spPr>
          <a:xfrm>
            <a:off x="1603330" y="212943"/>
            <a:ext cx="8832442" cy="645813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3" descr="МГ ЛОГО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75681"/>
            <a:ext cx="141287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09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xmlns="" id="{5FC6C278-4035-446A-A94B-030E792FDDF5}"/>
              </a:ext>
            </a:extLst>
          </p:cNvPr>
          <p:cNvSpPr txBox="1"/>
          <p:nvPr/>
        </p:nvSpPr>
        <p:spPr>
          <a:xfrm>
            <a:off x="1422552" y="2332580"/>
            <a:ext cx="9096374" cy="3076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ru-RU" sz="60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</a:t>
            </a:r>
          </a:p>
        </p:txBody>
      </p:sp>
      <p:pic>
        <p:nvPicPr>
          <p:cNvPr id="3" name="Рисунок 3" descr="МГ ЛОГ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" y="83993"/>
            <a:ext cx="141287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30478202_TF66921596" id="{DA1193DF-1FDB-4862-9E11-BB117E2161B0}" vid="{19837233-6113-479A-93B2-AE8D7055E84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6dc4bcd6-49db-4c07-9060-8acfc67cef9f"/>
    <ds:schemaRef ds:uri="fb0879af-3eba-417a-a55a-ffe6dcd6ca7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6B76F2-1AE1-4A2A-A5B3-D462CC5E81F8}">
  <ds:schemaRefs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6dc4bcd6-49db-4c07-9060-8acfc67cef9f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b0879af-3eba-417a-a55a-ffe6dcd6ca7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Мое изобретение</Template>
  <TotalTime>0</TotalTime>
  <Words>163</Words>
  <Application>Microsoft Office PowerPoint</Application>
  <PresentationFormat>Произвольный</PresentationFormat>
  <Paragraphs>29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Галерея</vt:lpstr>
      <vt:lpstr>Калужский институт (филиал) ано во московского гуманитарно – экономического университета   Понимание и подходы к изучению профессионального самоопределения личности</vt:lpstr>
      <vt:lpstr>Актуальность.</vt:lpstr>
      <vt:lpstr>профессиональное самоопределение</vt:lpstr>
      <vt:lpstr>подходы к изучению  профессионального самоопределения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Понимание и подходы к изучению профессионального самоопределения личности.</dc:title>
  <dc:creator/>
  <cp:lastModifiedBy/>
  <cp:revision>2</cp:revision>
  <dcterms:created xsi:type="dcterms:W3CDTF">2023-12-18T10:43:40Z</dcterms:created>
  <dcterms:modified xsi:type="dcterms:W3CDTF">2024-02-26T18:48:51Z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